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485" r:id="rId5"/>
    <p:sldId id="535" r:id="rId6"/>
    <p:sldId id="484" r:id="rId7"/>
    <p:sldId id="501" r:id="rId8"/>
    <p:sldId id="544" r:id="rId9"/>
    <p:sldId id="546" r:id="rId10"/>
    <p:sldId id="545" r:id="rId11"/>
    <p:sldId id="549" r:id="rId12"/>
    <p:sldId id="548" r:id="rId13"/>
    <p:sldId id="547" r:id="rId14"/>
    <p:sldId id="543" r:id="rId15"/>
    <p:sldId id="542" r:id="rId16"/>
    <p:sldId id="550" r:id="rId17"/>
    <p:sldId id="482" r:id="rId18"/>
    <p:sldId id="540" r:id="rId19"/>
    <p:sldId id="539" r:id="rId20"/>
    <p:sldId id="551" r:id="rId21"/>
    <p:sldId id="538" r:id="rId22"/>
    <p:sldId id="537" r:id="rId23"/>
    <p:sldId id="536" r:id="rId24"/>
    <p:sldId id="524" r:id="rId25"/>
    <p:sldId id="481" r:id="rId26"/>
    <p:sldId id="480" r:id="rId27"/>
    <p:sldId id="479" r:id="rId28"/>
    <p:sldId id="478" r:id="rId29"/>
    <p:sldId id="490" r:id="rId30"/>
    <p:sldId id="528" r:id="rId31"/>
    <p:sldId id="527" r:id="rId32"/>
    <p:sldId id="526" r:id="rId33"/>
    <p:sldId id="502" r:id="rId34"/>
    <p:sldId id="500" r:id="rId35"/>
    <p:sldId id="503" r:id="rId36"/>
    <p:sldId id="533" r:id="rId37"/>
    <p:sldId id="532" r:id="rId38"/>
    <p:sldId id="531" r:id="rId39"/>
    <p:sldId id="530" r:id="rId40"/>
    <p:sldId id="529" r:id="rId41"/>
    <p:sldId id="552" r:id="rId42"/>
    <p:sldId id="534" r:id="rId43"/>
    <p:sldId id="499" r:id="rId44"/>
    <p:sldId id="505" r:id="rId45"/>
    <p:sldId id="498" r:id="rId46"/>
    <p:sldId id="497" r:id="rId47"/>
    <p:sldId id="525" r:id="rId48"/>
    <p:sldId id="496" r:id="rId49"/>
    <p:sldId id="495" r:id="rId50"/>
    <p:sldId id="494" r:id="rId51"/>
    <p:sldId id="493" r:id="rId52"/>
    <p:sldId id="492" r:id="rId53"/>
    <p:sldId id="491" r:id="rId54"/>
    <p:sldId id="509" r:id="rId55"/>
    <p:sldId id="508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6" d="100"/>
          <a:sy n="76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58C3DE7289FD8CE5F5F3F1FE50C446A510FFE1F27DC3035A33F8895B32710E38D79D19797696A74651AEF196819D05FF2DCB110368B86FFnAc2I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E79C3CE0D7994471DC3A95A4B25B01B6B5529F334D8DF9B435ECB1A50EF39AB7A808983D4AA2674AA8094AC6669B4573EF35A68AB13A1C8y7f8I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C294AD78EA33AC5E48E77668EFCD3200FC83558DCB49484C1E857EB5C31FA4E912993D06E3A0C67A5DFF0B8BCB12870E48DBDEC551204D7yDg1I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FE86437FF3FB578E174B949B81048D0D72CED86484165ED32899D9895DAB383EE198295A7A75BD890BA5A44DEC77D3EE7F7D2B42460F9C9g570I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4CA970077D14ADB96E9275AFB5E2CEB80470D8B40E3F61194A5D4E1B791679AE52C7B39AD3DB8A8BECDBD55D927AAFFE515CED86303583CpEl1J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4CA970077D14ADB96E9275AFB5E2CEB80470D8B40E3F61194A5D4E1B791679AE52C7B39AD3DB8A8BECDBD55D927AAFFE515CED86303583CpEl1J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32F86A2F735799D3D2BA0D1F9207EA4F2CE3A5B071FFBD52A2003C67D32B0D3F7E71DF4B502E6F061017841FE4AF027CD4EB1C4DA376E26c7r5K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D39238963182819844FA07570AA6DE5576752932D18281867CC06FDCDA6EDED0FF99F35967863F0200EB771F62E666EF84ED598EC74F935P8N2L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2C3310C6BB3F1C5AB6E00BA2DA821C1D64D02869A4902E0767CC7EABF2EB5474E46628CA9DC8D6849BA2B3691E4255033A33DB781BB085CxFWEL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606A00EADAD3A097E3AEFB377F5EE3D1DC8F829EA61CA304BC5B05E2B288D87B65A629970B1AD623332DACD35887BED082EBC6FEDB7C00pDZCL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5F6DAC48DA3BE35A0F4F53168FAA5C118E3F2D958EA2E71665DE901558D9FEEAC31F8CF6437FE80389294858C506ECE0AD637x2f7L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5DD162948B4ACED1BAAAE0B9C782BF28BCA9E32BD579021E68E5FB794C58CE13E9C10A3E6F2399A41AAB232770D69A4301BD9N4j0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72A49F5D0086CB6F026B178BB16D655F88D203E8D6922B461BB551FB80EF5BD11DBC16B3046BBE13453937A0C29C0A4DE290DB3F6B9EDD0KB7CL" TargetMode="Externa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E5400410007C306BD7FEBB882986133F7F1FC0425CA5C5421E1CDF69987A1D5444E0C66FC6D2EF070A2EA4D558ED4FCE01F178A040D0B78KFYFM" TargetMode="External"/><Relationship Id="rId2" Type="http://schemas.openxmlformats.org/officeDocument/2006/relationships/hyperlink" Target="consultantplus://offline/ref=B7B7FF710DEA0ABC9D22CB02AC8612E2F08282613141F422BFA85EB82040196E3F581DFE5FB504E5559AD4F97BB00E9AB921C568F153CB4CB6XAM" TargetMode="Externa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72279F3B063A1946D44B01A0C2BECE65D85A78B952559953EA8E32B92748BB908396BCD381217E495BC1BC5FD3AD4C1765FCA5DE93CC1CFtEaEI" TargetMode="External"/><Relationship Id="rId2" Type="http://schemas.openxmlformats.org/officeDocument/2006/relationships/hyperlink" Target="consultantplus://offline/ref=D72279F3B063A1946D44B01A0C2BECE65D85A78B952559953EA8E32B92748BB908396BCD381217E595BC1BC5FD3AD4C1765FCA5DE93CC1CFtEaE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D72279F3B063A1946D44B01A0C2BECE65D85A78B952559953EA8E32B92748BB908396BC5334646A2C6BA4F97A76FDADF7741C8t5aFI" TargetMode="External"/><Relationship Id="rId5" Type="http://schemas.openxmlformats.org/officeDocument/2006/relationships/hyperlink" Target="consultantplus://offline/ref=D72279F3B063A1946D44B01A0C2BECE65D85A78B952559953EA8E32B92748BB908396BCD381216E59BBC1BC5FD3AD4C1765FCA5DE93CC1CFtEaEI" TargetMode="External"/><Relationship Id="rId4" Type="http://schemas.openxmlformats.org/officeDocument/2006/relationships/hyperlink" Target="consultantplus://offline/ref=D72279F3B063A1946D44B01A0C2BECE65D85A78B952559953EA8E32B92748BB908396BC83B111CB2C2F31A99B96CC7C1765FC85EF5t3a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 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баланс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66090" indent="0" algn="ctr" eaLnBrk="0" hangingPunct="0">
              <a:buNone/>
            </a:pPr>
            <a:r>
              <a:rPr lang="ru-RU" sz="48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334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/>
              </a:rPr>
              <a:t>Информация, отраженная в этой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hlinkClick r:id="rId2"/>
              </a:rPr>
              <a:t>графе, </a:t>
            </a:r>
            <a:endParaRPr lang="ru-RU" sz="40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призвана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hlinkClick r:id="rId2"/>
              </a:rPr>
              <a:t>помочь пользователям отчетности найти в представленных приложениях необходимые расшифровки в отношении данных, отраженных в той или иной конкретной строке баланса.</a:t>
            </a:r>
          </a:p>
        </p:txBody>
      </p:sp>
    </p:spTree>
    <p:extLst>
      <p:ext uri="{BB962C8B-B14F-4D97-AF65-F5344CB8AC3E}">
        <p14:creationId xmlns:p14="http://schemas.microsoft.com/office/powerpoint/2010/main" val="11773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3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При заполнении баланса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показатели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об отдельных активах, обязательствах могут приводиться общей суммой с раскрытием в пояснениях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к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бухгалтерскому балансу,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если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каждый из этих показателей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отдельности несущественен для оценки заинтересованными пользователями финансового положения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организации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или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финансовых 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результатов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ее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/>
              </a:rPr>
              <a:t>При наличии 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существенных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показателей организация дополняет баланс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новыми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строками,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в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которых расшифровывает данные об отдельных активах </a:t>
            </a:r>
            <a:endParaRPr lang="ru-RU" sz="4400" b="1" dirty="0" smtClean="0">
              <a:solidFill>
                <a:srgbClr val="002060"/>
              </a:solidFill>
              <a:latin typeface="Times New Roman"/>
              <a:hlinkClick r:id="rId2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hlinkClick r:id="rId2"/>
              </a:rPr>
              <a:t>обязательствах.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Организация самостоятельно относит информацию (показатели) об отдельных активах, обязательствах, доходах, расходах и хозяйственных операциях к существенным или несущественным исходя как из величины, так и характера этой информации.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>При </a:t>
            </a:r>
            <a:r>
              <a:rPr lang="ru-RU" sz="3200" b="1" dirty="0">
                <a:solidFill>
                  <a:srgbClr val="002060"/>
                </a:solidFill>
                <a:latin typeface="Times New Roman"/>
              </a:rPr>
              <a:t>этом в соответствии с </a:t>
            </a:r>
            <a:endParaRPr lang="ru-RU" sz="32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ПБУ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hlinkClick r:id="rId2"/>
              </a:rPr>
              <a:t>1/2008 несущественной является информация, от наличия, отсутствия или способа отражения которой в бухгалтерской отчетности организации не зависят экономические решения пользователей этой отчетности.</a:t>
            </a:r>
          </a:p>
        </p:txBody>
      </p:sp>
    </p:spTree>
    <p:extLst>
      <p:ext uri="{BB962C8B-B14F-4D97-AF65-F5344CB8AC3E}">
        <p14:creationId xmlns:p14="http://schemas.microsoft.com/office/powerpoint/2010/main" val="31217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1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При заполнении баланса </a:t>
            </a:r>
            <a:endParaRPr lang="ru-RU" sz="36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равно как и других форм отчетности) вычитаемый или отрицательный показатель показывается в круглых скобках.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/>
              </a:rPr>
              <a:t>Внимание! </a:t>
            </a:r>
            <a:endParaRPr lang="ru-RU" sz="3600" b="1" dirty="0" smtClean="0">
              <a:solidFill>
                <a:srgbClr val="C0000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Баланс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заполняется всеми организациями в тысячах рублей </a:t>
            </a:r>
            <a:endParaRPr lang="ru-RU" sz="36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в миллионах рублей заполнять баланс нельзя).</a:t>
            </a:r>
          </a:p>
        </p:txBody>
      </p:sp>
    </p:spTree>
    <p:extLst>
      <p:ext uri="{BB962C8B-B14F-4D97-AF65-F5344CB8AC3E}">
        <p14:creationId xmlns:p14="http://schemas.microsoft.com/office/powerpoint/2010/main" val="37050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525761"/>
              </p:ext>
            </p:extLst>
          </p:nvPr>
        </p:nvGraphicFramePr>
        <p:xfrm>
          <a:off x="179512" y="188640"/>
          <a:ext cx="8784976" cy="5935216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935216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соответствии с классификацией имущества организации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источников его образования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активе бухгалтерского баланса 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размещается имущество, </a:t>
                      </a:r>
                      <a:endParaRPr lang="ru-RU" sz="44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- 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образования этого же самого </a:t>
                      </a:r>
                      <a:r>
                        <a:rPr lang="ru-RU" sz="4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имущества.</a:t>
                      </a:r>
                      <a:endParaRPr lang="ru-RU" sz="4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42397"/>
              </p:ext>
            </p:extLst>
          </p:nvPr>
        </p:nvGraphicFramePr>
        <p:xfrm>
          <a:off x="251520" y="116632"/>
          <a:ext cx="8641302" cy="5818460"/>
        </p:xfrm>
        <a:graphic>
          <a:graphicData uri="http://schemas.openxmlformats.org/drawingml/2006/table">
            <a:tbl>
              <a:tblPr/>
              <a:tblGrid>
                <a:gridCol w="8641302"/>
              </a:tblGrid>
              <a:tr h="5818460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более объективного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отражения</a:t>
                      </a: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бухгалтерской отчетности финансовых результатов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убытки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размещаются в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пассиве баланса </a:t>
                      </a: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уменьшения суммы прибыли, </a:t>
                      </a: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что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позволяет более реально оценивать результаты деятельности организации, наличие имущества (активов) и источников его образования (пассивов).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7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lvl="0" indent="419100" algn="just"/>
            <a:r>
              <a:rPr lang="ru-RU" sz="4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Как видно из бухгалтерского баланса, в активе всё имущество организации сгруппировано в два раздела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12700" marR="12700" lvl="0" indent="419100" algn="just"/>
            <a:endParaRPr lang="ru-RU" sz="40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1.Внеоборотные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</a:t>
            </a: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endParaRPr lang="ru-RU" sz="4400" b="1" spc="-5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2.Оборотные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26359"/>
              </p:ext>
            </p:extLst>
          </p:nvPr>
        </p:nvGraphicFramePr>
        <p:xfrm>
          <a:off x="179512" y="188640"/>
          <a:ext cx="8784976" cy="591312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616624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первом разделе актива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800" b="1" spc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активы»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 размещается имущество, которое находится в длительном кругообороте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2800" b="1" u="sng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Нематериальные </a:t>
                      </a:r>
                      <a:r>
                        <a:rPr lang="ru-RU" sz="2800" b="1" u="sng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активы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в составе которых в остаточной стоимости (первоначальная стоимость объектов за минусом амортизации) находят свое отражение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исключительные права на результаты интеллектуальной деятельности и средства индивидуализации, </a:t>
                      </a: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2800" b="1" i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(При формировании информации о нематериальных активах берутся данные по счетам 04</a:t>
                      </a:r>
                      <a:r>
                        <a:rPr lang="ru-RU" sz="2800" b="1" i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05).</a:t>
                      </a:r>
                      <a:endParaRPr lang="ru-RU" sz="2800" b="1" i="0" u="none" strike="noStrike" baseline="0" dirty="0" smtClean="0">
                        <a:solidFill>
                          <a:srgbClr val="0000FF"/>
                        </a:solidFill>
                        <a:latin typeface="Times New Roman"/>
                        <a:hlinkClick r:id="rId2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513631"/>
              </p:ext>
            </p:extLst>
          </p:nvPr>
        </p:nvGraphicFramePr>
        <p:xfrm>
          <a:off x="179512" y="188640"/>
          <a:ext cx="8784976" cy="576064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760640">
                <a:tc>
                  <a:txBody>
                    <a:bodyPr/>
                    <a:lstStyle/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Результаты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исследований и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разработок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строке отражается информация о расходах на завершенные научно- исследовательские,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опытно-конструкторские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технологические работы (НИОКР), учитываемых на счете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"Нематериальные активы"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5760640"/>
          </a:xfrm>
        </p:spPr>
        <p:txBody>
          <a:bodyPr>
            <a:normAutofit lnSpcReduction="10000"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1.Сущность бухгалтерского баланса, его строение</a:t>
            </a:r>
          </a:p>
          <a:p>
            <a:pPr marL="624078" indent="-514350">
              <a:buAutoNum type="arabicPeriod"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Виды бухгалтерских балансов </a:t>
            </a:r>
            <a:r>
              <a:rPr lang="ru-RU" sz="3200" b="1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  <a:p>
            <a:pPr marL="109728" indent="0">
              <a:buNone/>
            </a:pPr>
            <a:endParaRPr lang="ru-RU" sz="3200" b="1" i="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Типы изменений бухгалтерских балансов под влиянием хозяйственных операций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Нематериальные поисковые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активы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Эту строку баланса заполняют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требованиями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ПБУ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24/2011 "Учет затрат на освоение природных ресурсов".</a:t>
            </a:r>
          </a:p>
          <a:p>
            <a:endParaRPr lang="ru-RU" sz="3200" b="1" dirty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6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Нематериальные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материальные поисковые активы </a:t>
            </a: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Эти строки баланса заполняются в соответствии с требованиями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ПБУ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24/2011 "Учет затрат на освоение природных ресурсов".</a:t>
            </a:r>
          </a:p>
          <a:p>
            <a:endParaRPr lang="ru-RU" sz="3200" b="1" dirty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3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>
                <a:solidFill>
                  <a:srgbClr val="002060"/>
                </a:solidFill>
                <a:latin typeface="Times New Roman"/>
              </a:rPr>
              <a:t>К нематериальным поисковым активам, как правило, относятся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а) право на выполнение работ по поиску, оценке месторождений полезных ископаемых и (или) разведке полезных ископаемых, подтвержденное наличием соответствующей лицензии;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б) информация, полученная в результате топографических, геологических и геофизических исследований;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в) результаты разведочного бурения;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г) результаты отбора образцов;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д) иная геологическая информация о недрах;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е) оценка коммерческой целесообразности добычи.</a:t>
            </a: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70471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Материальные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поисковые активы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4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Данную </a:t>
                      </a:r>
                      <a:r>
                        <a:rPr lang="ru-RU" sz="4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строку заполняют организации, осуществляющие затраты на поиск, оценку месторождений полезных ископаемых и разведку полезных ископаемых на определенном участке недр.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 МПА относят поисковые затраты, признаваемые </a:t>
            </a:r>
            <a:r>
              <a:rPr lang="ru-RU" sz="30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внеоборотными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активами и связанные в основном с приобретением (созданием) объекта, имеющего материально-вещественную форму.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0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При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этом под поисковыми затратами понимают затраты на поиск, оценку месторождений полезных ископаемых и разведку полезных ископаемых на определенном участке недр,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которые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понесены до того,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как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отношении этого участка недр установлена </a:t>
            </a:r>
            <a:endParaRPr lang="ru-RU" sz="3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документально 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подтверждена</a:t>
            </a: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коммерческая целесообразность добычи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12216"/>
              </p:ext>
            </p:extLst>
          </p:nvPr>
        </p:nvGraphicFramePr>
        <p:xfrm>
          <a:off x="251520" y="188640"/>
          <a:ext cx="8568952" cy="585216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530428">
                <a:tc>
                  <a:txBody>
                    <a:bodyPr/>
                    <a:lstStyle/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Примерами МПА являются используемые в процессе поиска,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оценки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месторождений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полезных ископаемых и разведки полезных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ископаемых:</a:t>
                      </a:r>
                    </a:p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сооружения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(система трубопроводов и т.д</a:t>
                      </a: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32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оборудование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(специализированные буровые установки, насосные</a:t>
                      </a:r>
                      <a:b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агрегаты, резервуары и т.д</a:t>
                      </a: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</a:p>
                    <a:p>
                      <a:pPr marL="342900" marR="127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32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 транспортные </a:t>
                      </a: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78327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28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средства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в составе которых в остаточной стоимости</a:t>
                      </a:r>
                      <a:b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i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(первоначальная стоимость объектов за минусом амортизации)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находят свое</a:t>
                      </a:r>
                      <a:b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отражение:</a:t>
                      </a:r>
                    </a:p>
                    <a:p>
                      <a:pPr marL="342900" marR="127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797560" algn="l"/>
                        </a:tabLst>
                      </a:pP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здания, постройки, сооружения;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тракторы, комбайны, сельскохозяйственные машины и орудия;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транспортные средства;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другое имущество со сроком полезного использования свыше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28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месяцев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независимо от стоимости.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65169"/>
              </p:ext>
            </p:extLst>
          </p:nvPr>
        </p:nvGraphicFramePr>
        <p:xfrm>
          <a:off x="179512" y="116632"/>
          <a:ext cx="8856984" cy="5832648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Доходные </a:t>
                      </a:r>
                      <a:r>
                        <a:rPr lang="ru-RU" sz="44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вложения в материальные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 </a:t>
                      </a:r>
                    </a:p>
                    <a:p>
                      <a:pPr marL="342900" marR="127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629920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 для передачи в лизинг, предоставляемое по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договору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проката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пр.;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04880"/>
              </p:ext>
            </p:extLst>
          </p:nvPr>
        </p:nvGraphicFramePr>
        <p:xfrm>
          <a:off x="179512" y="116632"/>
          <a:ext cx="8784976" cy="609600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9046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Финансовые вложения,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учитываются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инвестиции, вложенные в акции акционерных обществ,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уставные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(складочные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капиталы других организаций,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 также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другим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организациям денежные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натуральные займы на срок свыше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месяцев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025682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налоговые активы,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размер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которых определяется как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произведение вычитаемых разниц возникших в отчетном периоде, на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ставку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прибыль, действующую на отчетную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дату</a:t>
                      </a:r>
                      <a:endParaRPr lang="ru-RU" sz="40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258732"/>
            <a:ext cx="8640960" cy="24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Сущность бухгалтерского баланса, его строение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479538"/>
              </p:ext>
            </p:extLst>
          </p:nvPr>
        </p:nvGraphicFramePr>
        <p:xfrm>
          <a:off x="179512" y="260648"/>
          <a:ext cx="8712968" cy="6339840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4597970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</a:t>
                      </a:r>
                      <a:r>
                        <a:rPr lang="ru-RU" sz="3200" b="1" u="none" strike="noStrike" spc="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</a:t>
                      </a: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мущество,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предусмотренное в предыдущих статьях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just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может отражаться информация:</a:t>
                      </a:r>
                    </a:p>
                    <a:p>
                      <a:pPr algn="just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  1) о вложениях во </a:t>
                      </a:r>
                      <a:r>
                        <a:rPr lang="ru-RU" sz="3200" b="1" i="0" u="none" strike="noStrike" baseline="0" dirty="0" err="1" smtClean="0">
                          <a:solidFill>
                            <a:srgbClr val="002060"/>
                          </a:solidFill>
                          <a:latin typeface="Times New Roman"/>
                        </a:rPr>
                        <a:t>внеоборотные</a:t>
                      </a:r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активы, учитываемых на соответствующих субсчетах счета 08 (за исключением субсчета "Строительство объектов основных средств"). Это могут быть, например, учтенные на счете 08 затраты на создание нематериальных активов и затраты на проведение НИОКР.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2) о стоимости оборудования, требующего монтажа (данные по счету 07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);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3) об учтенных в составе расходов будущих периодов (счет 97) суммах платежей за предоставленное право использования результатов интеллектуальной деятельности или средств индивидуализации, производимых в виде фиксированного разового платежа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4) об учтенных в составе расходов будущих периодов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hlinkClick r:id="rId2"/>
              </a:rPr>
              <a:t>иных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hlinkClick r:id="rId2"/>
              </a:rPr>
              <a:t>активах организации, срок списания которых превышает 12 месяцев (данные по счету 97).</a:t>
            </a:r>
          </a:p>
          <a:p>
            <a:pPr algn="just"/>
            <a:endParaRPr lang="ru-RU" b="1" dirty="0" smtClean="0">
              <a:latin typeface="Times New Roman"/>
            </a:endParaRPr>
          </a:p>
          <a:p>
            <a:pPr algn="just"/>
            <a:endParaRPr lang="ru-RU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94519"/>
              </p:ext>
            </p:extLst>
          </p:nvPr>
        </p:nvGraphicFramePr>
        <p:xfrm>
          <a:off x="0" y="260648"/>
          <a:ext cx="8964488" cy="6156960"/>
        </p:xfrm>
        <a:graphic>
          <a:graphicData uri="http://schemas.openxmlformats.org/drawingml/2006/table">
            <a:tbl>
              <a:tblPr/>
              <a:tblGrid>
                <a:gridCol w="8964488"/>
              </a:tblGrid>
              <a:tr h="4916031">
                <a:tc>
                  <a:txBody>
                    <a:bodyPr/>
                    <a:lstStyle/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 втором разделе </a:t>
                      </a:r>
                      <a:r>
                        <a:rPr lang="ru-RU" sz="40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«Оборотные активы» </a:t>
                      </a:r>
                      <a:endParaRPr lang="ru-RU" sz="40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размещается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имущество, </a:t>
                      </a: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которое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находится в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сравнительно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быстром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кругообороте </a:t>
                      </a: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12 месяцев.</a:t>
                      </a:r>
                    </a:p>
                    <a:p>
                      <a:pPr marL="508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составе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такого имущества по отдельным статьям учитываются: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2100" y="23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/>
              </a:rPr>
              <a:t>    </a:t>
            </a:r>
            <a:r>
              <a:rPr lang="ru-RU" sz="4800" b="1" dirty="0">
                <a:latin typeface="Times New Roman"/>
              </a:rPr>
              <a:t>По </a:t>
            </a:r>
            <a:r>
              <a:rPr lang="ru-RU" sz="4800" b="1" dirty="0">
                <a:solidFill>
                  <a:srgbClr val="0000FF"/>
                </a:solidFill>
                <a:latin typeface="Times New Roman"/>
                <a:hlinkClick r:id="rId2"/>
              </a:rPr>
              <a:t>статье "Запасы" </a:t>
            </a:r>
            <a:endParaRPr lang="ru-RU" sz="48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endParaRPr lang="ru-RU" sz="48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4800" b="1" dirty="0" smtClean="0">
                <a:solidFill>
                  <a:srgbClr val="0000FF"/>
                </a:solidFill>
                <a:latin typeface="Times New Roman"/>
                <a:hlinkClick r:id="rId2"/>
              </a:rPr>
              <a:t>отражается </a:t>
            </a:r>
            <a:r>
              <a:rPr lang="ru-RU" sz="4800" b="1" dirty="0">
                <a:solidFill>
                  <a:srgbClr val="0000FF"/>
                </a:solidFill>
                <a:latin typeface="Times New Roman"/>
                <a:hlinkClick r:id="rId2"/>
              </a:rPr>
              <a:t>информация о сырье, материалах и других аналогичных ценностях (данные со счетов 10, 14, 15, 16)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47028"/>
              </p:ext>
            </p:extLst>
          </p:nvPr>
        </p:nvGraphicFramePr>
        <p:xfrm>
          <a:off x="179512" y="188640"/>
          <a:ext cx="8856984" cy="6400800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5763384">
                <a:tc>
                  <a:txBody>
                    <a:bodyPr/>
                    <a:lstStyle/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предметах труда, предназначенных для обработки, переработки или использования в производстве либо для хозяйственных нужд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средствах труда, которые в соответствии с установленным порядком включаются в состав средств в обороте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затратах в незавершенном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производстве;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готовой продукции (продуктах производства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товарах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расходах будущих периодов и т.п.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62100" y="2265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105282"/>
              </p:ext>
            </p:extLst>
          </p:nvPr>
        </p:nvGraphicFramePr>
        <p:xfrm>
          <a:off x="251520" y="188640"/>
          <a:ext cx="8712968" cy="5674444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56744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добавленную стоимость по приобретенным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ценностям,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40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4000" b="1" i="0" u="none" strike="noStrike" baseline="0" dirty="0" smtClean="0">
                          <a:latin typeface="Times New Roman"/>
                        </a:rPr>
                        <a:t>     По этой </a:t>
                      </a:r>
                      <a:r>
                        <a:rPr lang="ru-RU" sz="4000" b="1" i="0" u="none" strike="noStrike" baseline="0" dirty="0" smtClean="0">
                          <a:solidFill>
                            <a:srgbClr val="0000FF"/>
                          </a:solidFill>
                          <a:latin typeface="Times New Roman"/>
                          <a:hlinkClick r:id="rId2"/>
                        </a:rPr>
                        <a:t>статье отражается информация о суммах "входного" НДС, не предъявленных к вычету на конец года </a:t>
                      </a:r>
                    </a:p>
                    <a:p>
                      <a:pPr algn="just"/>
                      <a:r>
                        <a:rPr lang="ru-RU" sz="4000" b="1" i="0" u="none" strike="noStrike" baseline="0" dirty="0" smtClean="0">
                          <a:solidFill>
                            <a:srgbClr val="0000FF"/>
                          </a:solidFill>
                          <a:latin typeface="Times New Roman"/>
                          <a:hlinkClick r:id="rId2"/>
                        </a:rPr>
                        <a:t>(данные по счету 19).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Дебиторская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задолженность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В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составе дебиторской задолженности могут учитываться задолженность покупателей, заказчиков, поставщиков, подрядчиков, прочих должников, задолженность учредителей, а также работников по оплате труда и подотчетным суммам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/>
              </a:rPr>
              <a:t>    При </a:t>
            </a:r>
            <a:r>
              <a:rPr lang="ru-RU" sz="3200" b="1" dirty="0">
                <a:latin typeface="Times New Roman"/>
              </a:rPr>
              <a:t>заполнении этой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статьи используются данные о дебетовых остатках на </a:t>
            </a:r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конец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года по </a:t>
            </a:r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     счетам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62, 60, 73, 76 </a:t>
            </a: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1296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Финансовые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вложения, </a:t>
            </a:r>
          </a:p>
          <a:p>
            <a:endParaRPr lang="ru-RU" sz="36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данной строке показывается информация о финансовых вложениях организации, срок обращения (погашения) которых не превышает 12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месяцев. 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составе которых учитываются инвестиции, вложенные в акции акционерных обществ, уставные (складочные) капиталы других организаций, а так же предоставленные другим организациям денежные и натуральные займы на срок менее 12 месяцев.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/>
              </a:rPr>
              <a:t>Для заполнения данной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строки используются данные </a:t>
            </a:r>
            <a:endParaRPr lang="ru-RU" sz="32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по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счетам 58 "Финансовые вложения", </a:t>
            </a:r>
            <a:endParaRPr lang="ru-RU" sz="32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55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"Специальные счета в банках" (информация о депозитных счетах), </a:t>
            </a:r>
            <a:endParaRPr lang="ru-RU" sz="32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73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"Расчеты с персоналом по прочим операциям" (информация о предоставленных работникам процентных займах), </a:t>
            </a:r>
            <a:endParaRPr lang="ru-RU" sz="3200" b="1" dirty="0" smtClean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/>
                <a:hlinkClick r:id="rId2"/>
              </a:rPr>
              <a:t>59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"Резервы под обесценение финансовых вложений".</a:t>
            </a: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88641"/>
            <a:ext cx="842493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Денежные средства и денежные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эквиваленты</a:t>
            </a:r>
          </a:p>
          <a:p>
            <a:endParaRPr lang="ru-RU" sz="3200" dirty="0">
              <a:latin typeface=""/>
            </a:endParaRPr>
          </a:p>
          <a:p>
            <a:endParaRPr lang="ru-RU" sz="3200" dirty="0" smtClean="0">
              <a:latin typeface=""/>
            </a:endParaRPr>
          </a:p>
          <a:p>
            <a:pPr algn="just"/>
            <a:r>
              <a:rPr lang="ru-RU" sz="3200" dirty="0" smtClean="0">
                <a:latin typeface=""/>
              </a:rPr>
              <a:t>   </a:t>
            </a:r>
            <a:r>
              <a:rPr lang="ru-RU" sz="3200" b="1" dirty="0" smtClean="0">
                <a:latin typeface="Times New Roman"/>
              </a:rPr>
              <a:t>По </a:t>
            </a:r>
            <a:r>
              <a:rPr lang="ru-RU" sz="3200" b="1" dirty="0">
                <a:latin typeface="Times New Roman"/>
              </a:rPr>
              <a:t>данной </a:t>
            </a:r>
            <a:r>
              <a:rPr lang="ru-RU" sz="3200" b="1" dirty="0">
                <a:solidFill>
                  <a:srgbClr val="0000FF"/>
                </a:solidFill>
                <a:latin typeface="Times New Roman"/>
                <a:hlinkClick r:id="rId2"/>
              </a:rPr>
              <a:t>статье приводится информация, отраженная на счетах 50 "Касса", 51 "Расчетные счета", 52 "Валютные счета", 55 "Специальные счета в банках", 57 "Переводы в пути"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43494"/>
              </p:ext>
            </p:extLst>
          </p:nvPr>
        </p:nvGraphicFramePr>
        <p:xfrm>
          <a:off x="179512" y="188640"/>
          <a:ext cx="8784976" cy="5904656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904656">
                <a:tc>
                  <a:txBody>
                    <a:bodyPr/>
                    <a:lstStyle/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Производственная, коммерческая и иная деятельность организации представляет собой непрерывный процесс. </a:t>
                      </a: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Ежедневно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хозяйствующих субъектах расходуются электроэнергия и нефтепродукты, сырье и материалы, ежедневно из производства выходит готовая продукция и продается через ларьки и магазины, ежедневно от продажи готовой продукции организации получают денежные средства, денежные средства выдаются работникам под отчет, выплачиваются в виде заработной платы и т. 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11716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18460"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статье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«Прочие оборотные активы»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имущество, не предусмотренное в предыдущих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статьях.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например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25400" indent="673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 выполненные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этапы по незавершенным работам, имеющие самостоятельное значение, учитываемые на счете 46 "Выполненные этапы по незавершенным работам" по договорной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стоимости;</a:t>
                      </a: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87703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18460"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6740" algn="l"/>
                        </a:tabLst>
                      </a:pP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-не </a:t>
                      </a: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предъявленная к оплате начисленная выручка по договорам строительного подряда, длительность выполнения которых составляет более одного отчетного года или сроки начала и окончания которых приходятся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ourier New"/>
                          <a:cs typeface="Times New Roman" pitchFamily="18" charset="0"/>
                        </a:rPr>
                        <a:t>разные отчетные годы (в сумме, исчисленной исходя из договорной стоимости или из размера фактически понесенных расходов, которые за отчетный период считаются возможными к возмещению)</a:t>
                      </a: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987146"/>
              </p:ext>
            </p:extLst>
          </p:nvPr>
        </p:nvGraphicFramePr>
        <p:xfrm>
          <a:off x="179512" y="188640"/>
          <a:ext cx="8784976" cy="5472608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472608">
                <a:tc>
                  <a:txBody>
                    <a:bodyPr/>
                    <a:lstStyle/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по I разделу «</a:t>
                      </a:r>
                      <a:r>
                        <a:rPr lang="ru-RU" sz="4000" b="1" spc="-5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Внеоборотные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активы»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II разделу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Оборотные активы»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дает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общую стоимость имущества (активов) организации на определенную дату.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59202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746452">
                <a:tc>
                  <a:txBody>
                    <a:bodyPr/>
                    <a:lstStyle/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бухгалтерского баланса все источники образования имущества организации сгруппированы в три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раздела.</a:t>
                      </a: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третьем разделе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«Капитал и резервы»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пассива бухгалтерского баланса размещаются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источники образования собственного имущества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организации, которые отражаются на следующих статьях: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05402"/>
              </p:ext>
            </p:extLst>
          </p:nvPr>
        </p:nvGraphicFramePr>
        <p:xfrm>
          <a:off x="251520" y="188640"/>
          <a:ext cx="8640960" cy="5818460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Уставный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капитал,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3200" b="1" i="0" u="none" strike="noStrike" baseline="0" dirty="0" smtClean="0">
                          <a:latin typeface="Times New Roman"/>
                        </a:rPr>
                        <a:t>По этой </a:t>
                      </a:r>
                      <a:r>
                        <a:rPr lang="ru-RU" sz="3200" b="1" i="0" u="none" strike="noStrike" baseline="0" dirty="0" smtClean="0">
                          <a:solidFill>
                            <a:srgbClr val="0000FF"/>
                          </a:solidFill>
                          <a:latin typeface="Times New Roman"/>
                          <a:hlinkClick r:id="rId2"/>
                        </a:rPr>
                        <a:t>строке отражается сальдо по счету 80, которое должно соответствовать размеру уставного капитала (складочного капитала, уставного фонда), зафиксированному в учредительных документах организации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0"/>
            <a:ext cx="8640960" cy="791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"/>
              </a:rPr>
              <a:t>Собственные акции, выкупленные у акционеров </a:t>
            </a:r>
            <a:endParaRPr lang="ru-RU" sz="36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600" b="1" dirty="0">
              <a:solidFill>
                <a:srgbClr val="C00000"/>
              </a:solidFill>
              <a:latin typeface="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 показываются собственные акции (доли), выкупленные у акционеров (участников) или перешедшие к организации, которые в последствии могут быть проданы или аннулированы, учитываются в сумме фактических затрат на приобретение.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Их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стоимость показывается в круглых скобках.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663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Переоценка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внеоборотных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активов</a:t>
            </a:r>
          </a:p>
          <a:p>
            <a:pPr algn="ctr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   если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в организации проведена переоценка объектов основных средств по состоянию на 31 декабря 2020 г., то в отчетности за 2020 год данные на 31 декабря 2020 г. должны быть показаны уже с учетом переоценки</a:t>
            </a:r>
          </a:p>
          <a:p>
            <a:pPr algn="ctr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Добавочный капитал без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переоценки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По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статье отражается сальдо по счету 83 без учета данных о переоценке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внеоборотных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активов.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Добавочный капитал может формироваться за счет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-эмиссионного дохода;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-курсовой разницы;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-вклада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акционера в имущество акционерного общества, не изменяющего размеры и номинальную стоимость доли этого акционера в уставном капитале общества 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9139"/>
              </p:ext>
            </p:extLst>
          </p:nvPr>
        </p:nvGraphicFramePr>
        <p:xfrm>
          <a:off x="179512" y="188640"/>
          <a:ext cx="8784976" cy="603504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Резервный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По данной статье отражаются представляет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собой общую сумму части зарезервированной прибыли, предназначенной для покрытия убытков организации, погашения облигаций акционерного общества и на др. цели.</a:t>
                      </a:r>
                    </a:p>
                    <a:p>
                      <a:pPr marL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резервного капитала подразделяется на два вида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51815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резервы, образованные в соответствии с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законодательством;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51815" algn="l"/>
                        </a:tabLs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резервы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образованные в соответствии с учредительными документами.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903556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Нераспределенная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прибыль (непокрытый убыток)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отражается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 общей массы прибыли организации, оставшейся после ее распределения (или сумма непокрытого убытка),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3"/>
            <a:ext cx="8712968" cy="6638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Руководителю организации необходимо иметь сведения о наличии и размещении имущества.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Сведения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 имуществе организации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источниках его образования отражаются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бухгалтерском балансе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 - (фр.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Balance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)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буквальном переводе означает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весы», «равновесие»;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латыни: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bis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дважды и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Lanx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чаша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в буквальном переводе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означает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«равновесие двух чаш весов».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16079"/>
              </p:ext>
            </p:extLst>
          </p:nvPr>
        </p:nvGraphicFramePr>
        <p:xfrm>
          <a:off x="179512" y="188640"/>
          <a:ext cx="8856984" cy="5818460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5818460">
                <a:tc>
                  <a:txBody>
                    <a:bodyPr/>
                    <a:lstStyle/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Заемные и привлеченные источники образования активов (имущества) организации, в бухгалтерском балансе получившие названия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сгруппированы в два раздела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Долгосрочные </a:t>
                      </a: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обязательства;</a:t>
                      </a: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Краткосрочные обязательства.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257410"/>
              </p:ext>
            </p:extLst>
          </p:nvPr>
        </p:nvGraphicFramePr>
        <p:xfrm>
          <a:off x="107504" y="188640"/>
          <a:ext cx="8784976" cy="568863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688632">
                <a:tc>
                  <a:txBody>
                    <a:bodyPr/>
                    <a:lstStyle/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В разделе </a:t>
                      </a:r>
                      <a:r>
                        <a:rPr lang="en-US" sz="28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IV </a:t>
                      </a:r>
                      <a:r>
                        <a:rPr lang="ru-RU" sz="28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Долгосрочные обязательства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их предусмотрено три</a:t>
                      </a: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вида: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  заемные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средства, </a:t>
                      </a:r>
                      <a:r>
                        <a:rPr lang="ru-RU" sz="2800" b="1" i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(со сроком пользования свыше 12 месяцев); </a:t>
                      </a:r>
                      <a:endParaRPr lang="ru-RU" sz="2800" b="1" i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-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 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800" b="1" i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(под отложенными</a:t>
                      </a:r>
                      <a:r>
                        <a:rPr lang="ru-RU" sz="2800" b="1" i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алоговыми </a:t>
                      </a:r>
                      <a:r>
                        <a:rPr lang="ru-RU" sz="28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обязательствами понимается та часть отложенного налога на прибыль, 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которая </a:t>
                      </a:r>
                      <a:r>
                        <a:rPr lang="ru-RU" sz="28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должна привести к увеличению налога на прибыль, подлежащего уплате в бюджет в следующем за отчетным или в последующих отчетных </a:t>
                      </a:r>
                      <a:r>
                        <a:rPr lang="ru-RU" sz="28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периодах)</a:t>
                      </a:r>
                      <a:endParaRPr lang="ru-RU" sz="2800" b="1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28739"/>
              </p:ext>
            </p:extLst>
          </p:nvPr>
        </p:nvGraphicFramePr>
        <p:xfrm>
          <a:off x="143508" y="116632"/>
          <a:ext cx="8856984" cy="5976664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5976664">
                <a:tc>
                  <a:txBody>
                    <a:bodyPr/>
                    <a:lstStyle/>
                    <a:p>
                      <a:pPr marL="241300" marR="127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-оценочные обязательства </a:t>
                      </a:r>
                      <a:endParaRPr lang="ru-RU" sz="44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отражаются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учитываемые на счете 96 "Резервы предстоящих расходов" суммы оценочных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обязательств,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предполагаемый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 исполнения которых превышает 12 месяцев после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отчетной даты;</a:t>
                      </a:r>
                    </a:p>
                    <a:p>
                      <a:pPr marL="241300" marR="12700" indent="381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-прочие краткосрочные обязательства</a:t>
                      </a:r>
                      <a:endParaRPr lang="ru-RU" sz="44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81223"/>
              </p:ext>
            </p:extLst>
          </p:nvPr>
        </p:nvGraphicFramePr>
        <p:xfrm>
          <a:off x="192090" y="116632"/>
          <a:ext cx="8772398" cy="5602436"/>
        </p:xfrm>
        <a:graphic>
          <a:graphicData uri="http://schemas.openxmlformats.org/drawingml/2006/table">
            <a:tbl>
              <a:tblPr/>
              <a:tblGrid>
                <a:gridCol w="8772398"/>
              </a:tblGrid>
              <a:tr h="5602436">
                <a:tc>
                  <a:txBody>
                    <a:bodyPr/>
                    <a:lstStyle/>
                    <a:p>
                      <a:pPr marL="2413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разделе V. 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Краткосрочные обязательства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413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заемные средства (со сроком пользования менее 12 месяцев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кредиторская </a:t>
                      </a:r>
                      <a:r>
                        <a:rPr lang="ru-RU" sz="28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задолженность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(без подразделения по срокам ее 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погашения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 с выделением из общей кредиторской задолженности: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поставщикам и подрядчикам;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персоналу организации по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оплате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труда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государственным внебюджетным фондам;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финансовым</a:t>
                      </a: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органам по уплате налогов и сборов;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4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49235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574645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будущих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периодов;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оценочные</a:t>
                      </a: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обязательства;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краткосрочные обязательства</a:t>
                      </a:r>
                      <a:endParaRPr lang="ru-RU" sz="32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63203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5746452">
                <a:tc>
                  <a:txBody>
                    <a:bodyPr/>
                    <a:lstStyle/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по разделам III. «Капитал и резервы», IV. «Долгосрочные обязательства» и V. «Краткосрочные обязательства» даст общую сумму источников образования имущества (пассивы) организации на определенную дату.</a:t>
                      </a: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Следует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отметить, что общие суммы итогов по разделам актива и разделам пассива баланса должны быть идентичны и носят название БАЛАНСА (ВАЛЮТЫ БАЛАНСА), т.е. «равновесие актива и пассива».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Способ отражения имущества организации и источников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его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образования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на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определенную дату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денежном выражении называется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БУХГАЛТЕРСКИМ 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БАЛАНСОМ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80395"/>
              </p:ext>
            </p:extLst>
          </p:nvPr>
        </p:nvGraphicFramePr>
        <p:xfrm>
          <a:off x="107504" y="188640"/>
          <a:ext cx="8784976" cy="5486400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4536504">
                <a:tc>
                  <a:txBody>
                    <a:bodyPr/>
                    <a:lstStyle/>
                    <a:p>
                      <a:pPr marL="647700" marR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баланс представляет собой двухстороннюю таблицу, левая часть которой называется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активом,**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 АКТИВ - (лат. </a:t>
                      </a:r>
                      <a:r>
                        <a:rPr lang="en-US" sz="3600" b="1" spc="-5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Aktivus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</a:t>
                      </a:r>
                      <a:r>
                        <a:rPr lang="ru-RU" sz="3600" b="1" spc="-5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дейстэенный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деятельный, активный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647700" marR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47700" marR="127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правая часть -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пассивом.***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***ПАССИВ - (лат. </a:t>
                      </a:r>
                      <a:r>
                        <a:rPr lang="en-US" sz="3600" b="1" spc="-5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Passivus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бездеятельный, объясняющий, воздерживающий, пассивный.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310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56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Форма баланса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предусматривает отражение показателей минимум за 2 предыдущих года. </a:t>
            </a:r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 В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этой связи в балансе заполняются три графы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: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текущую отчетную дату (то есть на конец отчетного периода);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31 декабря предыдущего года;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-на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31 декабря года, предшествующего предыдущему году.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 Таким 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образом, при заполнении баланса за 2020 год в нем указываются данные на 31 декабря 2020 г., 31 декабря 2019 г. и 31 декабря 2018 г.</a:t>
            </a:r>
          </a:p>
        </p:txBody>
      </p:sp>
    </p:spTree>
    <p:extLst>
      <p:ext uri="{BB962C8B-B14F-4D97-AF65-F5344CB8AC3E}">
        <p14:creationId xmlns:p14="http://schemas.microsoft.com/office/powerpoint/2010/main" val="33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Times New Roman"/>
              </a:rPr>
              <a:t>     В </a:t>
            </a:r>
            <a:r>
              <a:rPr lang="ru-RU" sz="2600" b="1" dirty="0">
                <a:latin typeface="Times New Roman"/>
              </a:rPr>
              <a:t>первой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2"/>
              </a:rPr>
              <a:t>графе баланса "Пояснения" указывается номер соответствующего пояснения к бухгалтерскому балансу и отчету о финансовых результатах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2"/>
              </a:rPr>
              <a:t>.</a:t>
            </a:r>
          </a:p>
          <a:p>
            <a:pPr algn="just"/>
            <a:endParaRPr lang="ru-RU" sz="26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just"/>
            <a:r>
              <a:rPr lang="ru-RU" sz="2600" b="1" dirty="0">
                <a:latin typeface="Times New Roman"/>
              </a:rPr>
              <a:t> </a:t>
            </a:r>
            <a:r>
              <a:rPr lang="ru-RU" sz="2600" b="1" dirty="0" smtClean="0">
                <a:latin typeface="Times New Roman"/>
              </a:rPr>
              <a:t>   Пояснениями </a:t>
            </a:r>
            <a:r>
              <a:rPr lang="ru-RU" sz="2600" b="1" dirty="0">
                <a:latin typeface="Times New Roman"/>
              </a:rPr>
              <a:t>(приложениями) к бухгалтерскому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3"/>
              </a:rPr>
              <a:t>балансу и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4"/>
              </a:rPr>
              <a:t>отчету о финансовых результатах являются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4"/>
              </a:rPr>
              <a:t>:</a:t>
            </a:r>
          </a:p>
          <a:p>
            <a:pPr algn="just"/>
            <a:endParaRPr lang="ru-RU" sz="2600" b="1" dirty="0">
              <a:solidFill>
                <a:srgbClr val="0000FF"/>
              </a:solidFill>
              <a:latin typeface="Times New Roman"/>
              <a:hlinkClick r:id="rId4"/>
            </a:endParaRP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5"/>
              </a:rPr>
              <a:t>отчет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5"/>
              </a:rPr>
              <a:t>об изменениях капитала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5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sz="2600" b="1" dirty="0">
              <a:solidFill>
                <a:srgbClr val="0000FF"/>
              </a:solidFill>
              <a:latin typeface="Times New Roman"/>
              <a:hlinkClick r:id="rId5"/>
            </a:endParaRPr>
          </a:p>
          <a:p>
            <a:pPr marL="342900" indent="-342900" algn="just">
              <a:buFontTx/>
              <a:buChar char="-"/>
            </a:pP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6"/>
              </a:rPr>
              <a:t>отчет </a:t>
            </a:r>
            <a:r>
              <a:rPr lang="ru-RU" sz="2600" b="1" dirty="0">
                <a:solidFill>
                  <a:srgbClr val="0000FF"/>
                </a:solidFill>
                <a:latin typeface="Times New Roman"/>
                <a:hlinkClick r:id="rId6"/>
              </a:rPr>
              <a:t>о движении денежных средств</a:t>
            </a:r>
            <a:r>
              <a:rPr lang="ru-RU" sz="2600" b="1" dirty="0" smtClean="0">
                <a:solidFill>
                  <a:srgbClr val="0000FF"/>
                </a:solidFill>
                <a:latin typeface="Times New Roman"/>
                <a:hlinkClick r:id="rId6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sz="2600" b="1" dirty="0">
              <a:solidFill>
                <a:srgbClr val="0000FF"/>
              </a:solidFill>
              <a:latin typeface="Times New Roman"/>
              <a:hlinkClick r:id="rId6"/>
            </a:endParaRPr>
          </a:p>
          <a:p>
            <a:pPr algn="just"/>
            <a:r>
              <a:rPr lang="ru-RU" sz="2600" b="1" dirty="0">
                <a:latin typeface="Times New Roman"/>
              </a:rPr>
              <a:t>- пояснения к бухгалтерскому балансу и отчету о финансовых результатах, оформленные в текстовой и (или) табличной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11773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3245</TotalTime>
  <Words>2277</Words>
  <Application>Microsoft Office PowerPoint</Application>
  <PresentationFormat>Экран (4:3)</PresentationFormat>
  <Paragraphs>347</Paragraphs>
  <Slides>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296</cp:revision>
  <dcterms:created xsi:type="dcterms:W3CDTF">2012-09-12T07:06:13Z</dcterms:created>
  <dcterms:modified xsi:type="dcterms:W3CDTF">2021-03-16T07:00:24Z</dcterms:modified>
</cp:coreProperties>
</file>